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2" r:id="rId9"/>
    <p:sldId id="263" r:id="rId10"/>
    <p:sldId id="27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5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7A9E-DBFB-400F-B1F7-1ACFB7DC260A}" type="datetimeFigureOut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D6C3-600C-4199-BD42-B10FCD5A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52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D6C3-600C-4199-BD42-B10FCD5A786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5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rot="16200000">
            <a:off x="-1931014" y="3382900"/>
            <a:ext cx="4718014" cy="705688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fld id="{F310C1DB-8DC8-449F-8F8E-F75DE1356FB9}" type="datetime1">
              <a:rPr lang="fr-FR" smtClean="0"/>
              <a:t>20/01/2017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52308" y="5729626"/>
            <a:ext cx="4114800" cy="3651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7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32F7-8867-4F58-B2FD-9F53D760D5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310B-8CDC-417F-A6F5-0EE6F8104AFC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70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" y="663015"/>
            <a:ext cx="11492043" cy="1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366604"/>
            <a:ext cx="82852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921624"/>
            <a:ext cx="10515600" cy="1168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CC9-5E92-4EA2-85D0-66270C3BB504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8" y="3623235"/>
            <a:ext cx="11492043" cy="1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A4DB-A292-4015-A35D-C001F5687F44}" type="datetime1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" y="663015"/>
            <a:ext cx="11492043" cy="1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8D75-19EA-4515-8698-5738B63EE478}" type="datetime1">
              <a:rPr lang="fr-FR" smtClean="0"/>
              <a:t>20/01/2017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" y="663015"/>
            <a:ext cx="11492043" cy="1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2F2-6184-4C97-985E-2D8D2EEABC47}" type="datetime1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" y="663015"/>
            <a:ext cx="11492043" cy="1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61BD-7B49-453E-B237-983E1E12A1C8}" type="datetime1">
              <a:rPr lang="fr-FR" smtClean="0"/>
              <a:t>20/01/2017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6B7-539A-447D-8D9A-393C820EC62C}" type="datetime1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65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0FA-F143-424F-878A-BE513D82C833}" type="datetime1">
              <a:rPr lang="fr-FR" smtClean="0"/>
              <a:t>20/01/2017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9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0A6509A2-C685-4DD0-A977-B89E54F489CE}" type="datetime1">
              <a:rPr lang="fr-FR" smtClean="0"/>
              <a:t>20/01/2017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/>
              <a:t>M. PERES LEBLANC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48482" y="662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 b="1">
                <a:solidFill>
                  <a:srgbClr val="F19217"/>
                </a:solidFill>
                <a:latin typeface="Lucida Sans" panose="020B0602030504020204" pitchFamily="34" charset="0"/>
              </a:defRPr>
            </a:lvl1pPr>
          </a:lstStyle>
          <a:p>
            <a:fld id="{3BFC9C65-5E7F-4D02-A260-4684517C9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6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F19217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3336" y="1122363"/>
            <a:ext cx="8634664" cy="2387600"/>
          </a:xfrm>
        </p:spPr>
        <p:txBody>
          <a:bodyPr>
            <a:normAutofit/>
          </a:bodyPr>
          <a:lstStyle/>
          <a:p>
            <a:r>
              <a:rPr lang="fr-FR" dirty="0"/>
              <a:t>Étiqueter un corpus </a:t>
            </a:r>
            <a:r>
              <a:rPr lang="fr-FR" dirty="0" err="1"/>
              <a:t>xml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3336" y="3602038"/>
            <a:ext cx="8634663" cy="1655762"/>
          </a:xfrm>
        </p:spPr>
        <p:txBody>
          <a:bodyPr/>
          <a:lstStyle/>
          <a:p>
            <a:r>
              <a:rPr lang="fr-FR" dirty="0"/>
              <a:t>Méthode et application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C11D-1ECA-402B-9E0D-B7CB857C1829}" type="datetime1">
              <a:rPr lang="fr-FR" smtClean="0"/>
              <a:t>20/01/2017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67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2 : étiqueter le </a:t>
            </a:r>
            <a:r>
              <a:rPr lang="fr-FR" dirty="0" err="1"/>
              <a:t>xml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CC9-5E92-4EA2-85D0-66270C3BB504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Étiqueter avec </a:t>
            </a:r>
            <a:r>
              <a:rPr lang="fr-FR" dirty="0" err="1"/>
              <a:t>Treetagger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7101"/>
          </a:xfrm>
        </p:spPr>
        <p:txBody>
          <a:bodyPr/>
          <a:lstStyle/>
          <a:p>
            <a:r>
              <a:rPr lang="fr-FR" dirty="0"/>
              <a:t>http://cental.fltr.ucl.ac.be/treetagger/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8750" t="15648" r="19177" b="39059"/>
          <a:stretch/>
        </p:blipFill>
        <p:spPr>
          <a:xfrm>
            <a:off x="1516451" y="2697663"/>
            <a:ext cx="7567863" cy="297180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547937" y="4283242"/>
            <a:ext cx="1167063" cy="2406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Treetagger</a:t>
            </a:r>
            <a:r>
              <a:rPr lang="fr-FR" dirty="0"/>
              <a:t>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4596"/>
          </a:xfrm>
        </p:spPr>
        <p:txBody>
          <a:bodyPr/>
          <a:lstStyle/>
          <a:p>
            <a:r>
              <a:rPr lang="fr-FR" dirty="0"/>
              <a:t>Enregistrer le fichier sous…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8947" t="15116" r="18684" b="44676"/>
          <a:stretch/>
        </p:blipFill>
        <p:spPr>
          <a:xfrm>
            <a:off x="1142999" y="2366294"/>
            <a:ext cx="10636041" cy="368559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209674" y="4571999"/>
            <a:ext cx="1167063" cy="2406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7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3 : transformer en </a:t>
            </a:r>
            <a:r>
              <a:rPr lang="fr-FR" dirty="0" err="1"/>
              <a:t>xml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CC9-5E92-4EA2-85D0-66270C3BB504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9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Notepad++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682916" cy="4351338"/>
          </a:xfrm>
        </p:spPr>
        <p:txBody>
          <a:bodyPr/>
          <a:lstStyle/>
          <a:p>
            <a:r>
              <a:rPr lang="fr-FR" dirty="0"/>
              <a:t>Rechercher-remplacer (expression régulière) pour finaliser l’étiquetage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36851"/>
          <a:stretch/>
        </p:blipFill>
        <p:spPr>
          <a:xfrm>
            <a:off x="6307304" y="1555082"/>
            <a:ext cx="5046496" cy="508635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7828239" y="3074622"/>
            <a:ext cx="764761" cy="1782089"/>
            <a:chOff x="7551688" y="3349038"/>
            <a:chExt cx="764761" cy="1782089"/>
          </a:xfrm>
        </p:grpSpPr>
        <p:cxnSp>
          <p:nvCxnSpPr>
            <p:cNvPr id="10" name="Connecteur droit avec flèche 9"/>
            <p:cNvCxnSpPr>
              <a:cxnSpLocks/>
              <a:stCxn id="12" idx="0"/>
            </p:cNvCxnSpPr>
            <p:nvPr/>
          </p:nvCxnSpPr>
          <p:spPr>
            <a:xfrm flipV="1">
              <a:off x="7934069" y="3349038"/>
              <a:ext cx="83830" cy="11973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7551688" y="4546352"/>
              <a:ext cx="764761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Pos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890086" y="3070774"/>
            <a:ext cx="1979384" cy="1683573"/>
            <a:chOff x="5581535" y="2884117"/>
            <a:chExt cx="1979384" cy="1683573"/>
          </a:xfrm>
        </p:grpSpPr>
        <p:cxnSp>
          <p:nvCxnSpPr>
            <p:cNvPr id="15" name="Connecteur droit avec flèche 14"/>
            <p:cNvCxnSpPr>
              <a:cxnSpLocks/>
              <a:stCxn id="16" idx="0"/>
            </p:cNvCxnSpPr>
            <p:nvPr/>
          </p:nvCxnSpPr>
          <p:spPr>
            <a:xfrm flipH="1" flipV="1">
              <a:off x="5581535" y="2884117"/>
              <a:ext cx="1268292" cy="109879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6138735" y="3982915"/>
              <a:ext cx="1422184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Lemme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044711" y="3135944"/>
            <a:ext cx="2355709" cy="1796043"/>
            <a:chOff x="5910073" y="3349038"/>
            <a:chExt cx="2355709" cy="1796043"/>
          </a:xfrm>
        </p:grpSpPr>
        <p:cxnSp>
          <p:nvCxnSpPr>
            <p:cNvPr id="21" name="Connecteur droit avec flèche 20"/>
            <p:cNvCxnSpPr>
              <a:cxnSpLocks/>
              <a:stCxn id="22" idx="0"/>
            </p:cNvCxnSpPr>
            <p:nvPr/>
          </p:nvCxnSpPr>
          <p:spPr>
            <a:xfrm flipV="1">
              <a:off x="7087928" y="3349038"/>
              <a:ext cx="1048473" cy="12112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910073" y="4560306"/>
              <a:ext cx="2355709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Mot du texte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10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l’on veut obtenir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8674" y="1825625"/>
            <a:ext cx="2715126" cy="4351338"/>
          </a:xfrm>
        </p:spPr>
        <p:txBody>
          <a:bodyPr/>
          <a:lstStyle/>
          <a:p>
            <a:r>
              <a:rPr lang="fr-FR" dirty="0"/>
              <a:t>Balises w avec un attribut pos et un attribut lemme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14885"/>
          <a:stretch/>
        </p:blipFill>
        <p:spPr>
          <a:xfrm>
            <a:off x="415841" y="2081463"/>
            <a:ext cx="7991475" cy="43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l’on 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682916" cy="4351338"/>
          </a:xfrm>
        </p:spPr>
        <p:txBody>
          <a:bodyPr/>
          <a:lstStyle/>
          <a:p>
            <a:r>
              <a:rPr lang="fr-FR" dirty="0"/>
              <a:t>Repérer les infos en trouvant les tabulations…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36851"/>
          <a:stretch/>
        </p:blipFill>
        <p:spPr>
          <a:xfrm>
            <a:off x="6307304" y="1555082"/>
            <a:ext cx="5046496" cy="5086350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5612247" y="2974148"/>
            <a:ext cx="2226328" cy="1796043"/>
            <a:chOff x="5910073" y="3349038"/>
            <a:chExt cx="2226328" cy="1796043"/>
          </a:xfrm>
        </p:grpSpPr>
        <p:cxnSp>
          <p:nvCxnSpPr>
            <p:cNvPr id="21" name="Connecteur droit avec flèche 20"/>
            <p:cNvCxnSpPr>
              <a:cxnSpLocks/>
              <a:stCxn id="22" idx="0"/>
            </p:cNvCxnSpPr>
            <p:nvPr/>
          </p:nvCxnSpPr>
          <p:spPr>
            <a:xfrm flipV="1">
              <a:off x="6860430" y="3349038"/>
              <a:ext cx="1275971" cy="12112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910073" y="4560306"/>
              <a:ext cx="1900713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tabulation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817967" y="2974148"/>
            <a:ext cx="1900713" cy="1796043"/>
            <a:chOff x="5910073" y="3349038"/>
            <a:chExt cx="1900713" cy="1796043"/>
          </a:xfrm>
        </p:grpSpPr>
        <p:cxnSp>
          <p:nvCxnSpPr>
            <p:cNvPr id="19" name="Connecteur droit avec flèche 18"/>
            <p:cNvCxnSpPr>
              <a:cxnSpLocks/>
            </p:cNvCxnSpPr>
            <p:nvPr/>
          </p:nvCxnSpPr>
          <p:spPr>
            <a:xfrm flipH="1" flipV="1">
              <a:off x="6664533" y="3349038"/>
              <a:ext cx="135737" cy="12112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910073" y="4560306"/>
              <a:ext cx="1900713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tabulation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51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2F2-6184-4C97-985E-2D8D2EEABC47}" type="datetime1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83957"/>
            <a:ext cx="5400675" cy="3419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032" t="16665" r="46190" b="76586"/>
          <a:stretch/>
        </p:blipFill>
        <p:spPr>
          <a:xfrm>
            <a:off x="4226400" y="3474587"/>
            <a:ext cx="7019116" cy="669771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737593" y="3886008"/>
            <a:ext cx="1900713" cy="1796043"/>
            <a:chOff x="6117078" y="3349038"/>
            <a:chExt cx="1900713" cy="1796043"/>
          </a:xfrm>
        </p:grpSpPr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 flipH="1" flipV="1">
              <a:off x="6664533" y="3349038"/>
              <a:ext cx="135737" cy="121126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6117078" y="4560306"/>
              <a:ext cx="1900713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tabulation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374839" y="1696971"/>
            <a:ext cx="6042039" cy="1876408"/>
            <a:chOff x="3437810" y="4437879"/>
            <a:chExt cx="6042039" cy="1876408"/>
          </a:xfrm>
        </p:grpSpPr>
        <p:cxnSp>
          <p:nvCxnSpPr>
            <p:cNvPr id="21" name="Connecteur droit avec flèche 20"/>
            <p:cNvCxnSpPr>
              <a:cxnSpLocks/>
              <a:stCxn id="22" idx="2"/>
            </p:cNvCxnSpPr>
            <p:nvPr/>
          </p:nvCxnSpPr>
          <p:spPr>
            <a:xfrm>
              <a:off x="6458830" y="5515097"/>
              <a:ext cx="534330" cy="79919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37810" y="4437879"/>
              <a:ext cx="6042039" cy="10772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suite de n’importe quels caractères</a:t>
              </a:r>
            </a:p>
            <a:p>
              <a:r>
                <a:rPr lang="fr-FR" sz="3200" dirty="0"/>
                <a:t>que l’on mémorise ()</a:t>
              </a:r>
            </a:p>
          </p:txBody>
        </p:sp>
      </p:grpSp>
      <p:cxnSp>
        <p:nvCxnSpPr>
          <p:cNvPr id="26" name="Connecteur droit avec flèche 25"/>
          <p:cNvCxnSpPr>
            <a:cxnSpLocks/>
          </p:cNvCxnSpPr>
          <p:nvPr/>
        </p:nvCxnSpPr>
        <p:spPr>
          <a:xfrm>
            <a:off x="7285048" y="2774189"/>
            <a:ext cx="402902" cy="7991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>
          <a:xfrm>
            <a:off x="7961677" y="2774189"/>
            <a:ext cx="364133" cy="82767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cxnSpLocks/>
          </p:cNvCxnSpPr>
          <p:nvPr/>
        </p:nvCxnSpPr>
        <p:spPr>
          <a:xfrm flipH="1" flipV="1">
            <a:off x="7961677" y="3886008"/>
            <a:ext cx="135737" cy="12112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8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Remplacer par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2F2-6184-4C97-985E-2D8D2EEABC47}" type="datetime1">
              <a:rPr lang="fr-FR" smtClean="0"/>
              <a:t>20/01/2017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83957"/>
            <a:ext cx="5400675" cy="3419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879" t="23697" r="46343" b="69554"/>
          <a:stretch/>
        </p:blipFill>
        <p:spPr>
          <a:xfrm>
            <a:off x="4226400" y="3474587"/>
            <a:ext cx="7019116" cy="669771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3380855" y="4015183"/>
            <a:ext cx="4772545" cy="1728279"/>
            <a:chOff x="2013796" y="3232007"/>
            <a:chExt cx="4772545" cy="1728279"/>
          </a:xfrm>
        </p:grpSpPr>
        <p:cxnSp>
          <p:nvCxnSpPr>
            <p:cNvPr id="19" name="Connecteur droit avec flèche 18"/>
            <p:cNvCxnSpPr>
              <a:cxnSpLocks/>
            </p:cNvCxnSpPr>
            <p:nvPr/>
          </p:nvCxnSpPr>
          <p:spPr>
            <a:xfrm flipV="1">
              <a:off x="4191347" y="3232007"/>
              <a:ext cx="2594994" cy="11435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2013796" y="4375511"/>
              <a:ext cx="4355103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Élément mémorisé en 2e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998697" y="1604011"/>
            <a:ext cx="4355103" cy="1990923"/>
            <a:chOff x="6117078" y="4560306"/>
            <a:chExt cx="4355103" cy="1990923"/>
          </a:xfrm>
        </p:grpSpPr>
        <p:cxnSp>
          <p:nvCxnSpPr>
            <p:cNvPr id="25" name="Connecteur droit avec flèche 24"/>
            <p:cNvCxnSpPr>
              <a:cxnSpLocks/>
              <a:stCxn id="29" idx="2"/>
            </p:cNvCxnSpPr>
            <p:nvPr/>
          </p:nvCxnSpPr>
          <p:spPr>
            <a:xfrm>
              <a:off x="8294630" y="5145081"/>
              <a:ext cx="570988" cy="140614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6117078" y="4560306"/>
              <a:ext cx="4355103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Élément mémorisé en 3e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498352" y="3972685"/>
            <a:ext cx="4497770" cy="2453671"/>
            <a:chOff x="6131293" y="3189509"/>
            <a:chExt cx="4497770" cy="2453671"/>
          </a:xfrm>
        </p:grpSpPr>
        <p:cxnSp>
          <p:nvCxnSpPr>
            <p:cNvPr id="31" name="Connecteur droit avec flèche 30"/>
            <p:cNvCxnSpPr>
              <a:cxnSpLocks/>
              <a:stCxn id="32" idx="0"/>
            </p:cNvCxnSpPr>
            <p:nvPr/>
          </p:nvCxnSpPr>
          <p:spPr>
            <a:xfrm flipV="1">
              <a:off x="8380178" y="3189509"/>
              <a:ext cx="658209" cy="186889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6131293" y="5058405"/>
              <a:ext cx="4497770" cy="5847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3200" dirty="0"/>
                <a:t>Élément mémorisé en 1er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015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final en </a:t>
            </a:r>
            <a:r>
              <a:rPr lang="fr-FR" dirty="0" err="1"/>
              <a:t>xml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4912"/>
          </a:xfrm>
        </p:spPr>
        <p:txBody>
          <a:bodyPr/>
          <a:lstStyle/>
          <a:p>
            <a:r>
              <a:rPr lang="fr-FR" dirty="0"/>
              <a:t>Balisage avec balises discours et balises w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19360"/>
          <a:stretch/>
        </p:blipFill>
        <p:spPr>
          <a:xfrm>
            <a:off x="1140971" y="2406316"/>
            <a:ext cx="991005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Préparer le corpus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CC9-5E92-4EA2-85D0-66270C3BB504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58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Signes à vérifier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3081"/>
          </a:xfrm>
        </p:spPr>
        <p:txBody>
          <a:bodyPr/>
          <a:lstStyle/>
          <a:p>
            <a:r>
              <a:rPr lang="fr-FR" dirty="0"/>
              <a:t>L’apostrophe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03079"/>
              </p:ext>
            </p:extLst>
          </p:nvPr>
        </p:nvGraphicFramePr>
        <p:xfrm>
          <a:off x="838199" y="4078706"/>
          <a:ext cx="10821829" cy="167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032">
                  <a:extLst>
                    <a:ext uri="{9D8B030D-6E8A-4147-A177-3AD203B41FA5}">
                      <a16:colId xmlns:a16="http://schemas.microsoft.com/office/drawing/2014/main" val="2947244657"/>
                    </a:ext>
                  </a:extLst>
                </a:gridCol>
                <a:gridCol w="1200798">
                  <a:extLst>
                    <a:ext uri="{9D8B030D-6E8A-4147-A177-3AD203B41FA5}">
                      <a16:colId xmlns:a16="http://schemas.microsoft.com/office/drawing/2014/main" val="1504524483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468362453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708340390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3730491581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615119289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267774366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097234939"/>
                    </a:ext>
                  </a:extLst>
                </a:gridCol>
                <a:gridCol w="1112935">
                  <a:extLst>
                    <a:ext uri="{9D8B030D-6E8A-4147-A177-3AD203B41FA5}">
                      <a16:colId xmlns:a16="http://schemas.microsoft.com/office/drawing/2014/main" val="4254889490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1274471091"/>
                    </a:ext>
                  </a:extLst>
                </a:gridCol>
                <a:gridCol w="878633">
                  <a:extLst>
                    <a:ext uri="{9D8B030D-6E8A-4147-A177-3AD203B41FA5}">
                      <a16:colId xmlns:a16="http://schemas.microsoft.com/office/drawing/2014/main" val="4264466379"/>
                    </a:ext>
                  </a:extLst>
                </a:gridCol>
              </a:tblGrid>
              <a:tr h="439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 neutre ou ambigu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Signes courbés à gauche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36" marR="105436" marT="52718" marB="52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Signes inclinés à gauche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36" marR="105436" marT="52718" marB="52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Signes droits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36" marR="105436" marT="52718" marB="52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Signes courbés à droite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36" marR="105436" marT="52718" marB="52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Signes inclinés à droite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36" marR="105436" marT="52718" marB="52718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43851"/>
                  </a:ext>
                </a:extLst>
              </a:tr>
              <a:tr h="6589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Apostrophe dactylographique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Apostrophe typographique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Demi-anneau droit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Signe prime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Signe accent aigu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Ligne verticale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Saltillo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Apostrophe culbutée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Demi-anneau gauche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u="none" strike="noStrike">
                          <a:effectLst/>
                        </a:rPr>
                        <a:t>Signe prime réfléchi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u="none" strike="noStrike">
                          <a:effectLst/>
                        </a:rPr>
                        <a:t>Signe accent grave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983" marR="10983" marT="10983" marB="0" anchor="b"/>
                </a:tc>
                <a:extLst>
                  <a:ext uri="{0D108BD9-81ED-4DB2-BD59-A6C34878D82A}">
                    <a16:rowId xmlns:a16="http://schemas.microsoft.com/office/drawing/2014/main" val="3973674132"/>
                  </a:ext>
                </a:extLst>
              </a:tr>
              <a:tr h="5161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o'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o’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oʾ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o′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oˊ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oˈ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oꞌ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o‘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oʿ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>
                          <a:effectLst/>
                        </a:rPr>
                        <a:t>o‵</a:t>
                      </a:r>
                      <a:endParaRPr lang="fr-FR" sz="3200" b="0" i="0" u="none" strike="noStrike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 dirty="0">
                          <a:effectLst/>
                        </a:rPr>
                        <a:t>oˋ</a:t>
                      </a:r>
                      <a:endParaRPr lang="fr-FR" sz="3200" b="0" i="0" u="none" strike="noStrike" dirty="0">
                        <a:solidFill>
                          <a:srgbClr val="AAAAA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983" marR="10983" marT="10983" marB="0" anchor="ctr"/>
                </a:tc>
                <a:extLst>
                  <a:ext uri="{0D108BD9-81ED-4DB2-BD59-A6C34878D82A}">
                    <a16:rowId xmlns:a16="http://schemas.microsoft.com/office/drawing/2014/main" val="37051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3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Signes à vérifier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Guillemets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« … » (guillemets français double, séparés de leur contenu par des espaces insécable)</a:t>
            </a:r>
          </a:p>
          <a:p>
            <a:pPr marL="0" indent="0">
              <a:buNone/>
            </a:pPr>
            <a:r>
              <a:rPr lang="fr-FR" dirty="0"/>
              <a:t> ‘…’ (guillemets anglais simples)</a:t>
            </a:r>
          </a:p>
          <a:p>
            <a:pPr marL="0" indent="0">
              <a:buNone/>
            </a:pPr>
            <a:r>
              <a:rPr lang="fr-FR" dirty="0"/>
              <a:t> “…” (guillemets anglais double)</a:t>
            </a:r>
          </a:p>
          <a:p>
            <a:pPr marL="0" indent="0">
              <a:buNone/>
            </a:pPr>
            <a:r>
              <a:rPr lang="fr-FR" dirty="0"/>
              <a:t> »…« (guillemets allemands)</a:t>
            </a:r>
          </a:p>
          <a:p>
            <a:pPr marL="0" indent="0">
              <a:buNone/>
            </a:pPr>
            <a:r>
              <a:rPr lang="fr-FR" dirty="0"/>
              <a:t> "…" (guillemets droits doubles)</a:t>
            </a:r>
          </a:p>
          <a:p>
            <a:pPr marL="0" indent="0">
              <a:buNone/>
            </a:pPr>
            <a:r>
              <a:rPr lang="fr-FR" dirty="0"/>
              <a:t> '…' (guillemets droits simple… ce sont </a:t>
            </a:r>
            <a:r>
              <a:rPr lang="fr-FR"/>
              <a:t>des apostrophes)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4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9449"/>
          </a:xfrm>
        </p:spPr>
        <p:txBody>
          <a:bodyPr/>
          <a:lstStyle/>
          <a:p>
            <a:r>
              <a:rPr lang="fr-FR" dirty="0"/>
              <a:t>Pas de tabulation dans les fichiers </a:t>
            </a:r>
            <a:r>
              <a:rPr lang="fr-FR" dirty="0" err="1"/>
              <a:t>xml</a:t>
            </a:r>
            <a:r>
              <a:rPr lang="fr-FR" dirty="0"/>
              <a:t>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0" y="2695074"/>
            <a:ext cx="5820527" cy="3685307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791326" y="3392905"/>
            <a:ext cx="1564105" cy="928101"/>
            <a:chOff x="2791326" y="3392905"/>
            <a:chExt cx="1564105" cy="928101"/>
          </a:xfrm>
        </p:grpSpPr>
        <p:cxnSp>
          <p:nvCxnSpPr>
            <p:cNvPr id="9" name="Connecteur droit avec flèche 8"/>
            <p:cNvCxnSpPr/>
            <p:nvPr/>
          </p:nvCxnSpPr>
          <p:spPr>
            <a:xfrm flipH="1" flipV="1">
              <a:off x="2791326" y="3392905"/>
              <a:ext cx="902369" cy="58954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681958" y="3797786"/>
              <a:ext cx="67347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\t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646947" y="5190455"/>
            <a:ext cx="5342021" cy="591642"/>
            <a:chOff x="1503947" y="3797786"/>
            <a:chExt cx="5342021" cy="591642"/>
          </a:xfrm>
        </p:grpSpPr>
        <p:cxnSp>
          <p:nvCxnSpPr>
            <p:cNvPr id="13" name="Connecteur droit avec flèche 12"/>
            <p:cNvCxnSpPr>
              <a:cxnSpLocks/>
            </p:cNvCxnSpPr>
            <p:nvPr/>
          </p:nvCxnSpPr>
          <p:spPr>
            <a:xfrm flipH="1">
              <a:off x="1503947" y="3982453"/>
              <a:ext cx="2189749" cy="4069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681958" y="3797786"/>
              <a:ext cx="3164010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Expression régulière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755527" y="3687679"/>
            <a:ext cx="1370051" cy="1386054"/>
            <a:chOff x="2985380" y="2934952"/>
            <a:chExt cx="1370051" cy="1386054"/>
          </a:xfrm>
        </p:grpSpPr>
        <p:cxnSp>
          <p:nvCxnSpPr>
            <p:cNvPr id="17" name="Connecteur droit avec flèche 16"/>
            <p:cNvCxnSpPr>
              <a:cxnSpLocks/>
            </p:cNvCxnSpPr>
            <p:nvPr/>
          </p:nvCxnSpPr>
          <p:spPr>
            <a:xfrm flipH="1" flipV="1">
              <a:off x="2985380" y="2934952"/>
              <a:ext cx="708316" cy="104750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3681958" y="3797786"/>
              <a:ext cx="67347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9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Esperluette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d’esperluette (&amp;)</a:t>
            </a:r>
          </a:p>
          <a:p>
            <a:r>
              <a:rPr lang="fr-FR" dirty="0"/>
              <a:t>Remplacer par 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d’encodage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4754"/>
          </a:xfrm>
        </p:spPr>
        <p:txBody>
          <a:bodyPr/>
          <a:lstStyle/>
          <a:p>
            <a:r>
              <a:rPr lang="fr-FR" dirty="0"/>
              <a:t>Soit UTF-8, soit ANSI… le préciser à l’import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144" t="13684" r="46119" b="50526"/>
          <a:stretch/>
        </p:blipFill>
        <p:spPr>
          <a:xfrm>
            <a:off x="761999" y="2426452"/>
            <a:ext cx="9885947" cy="4001454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6388769" y="4752474"/>
            <a:ext cx="276726" cy="146785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82063" y="5301734"/>
            <a:ext cx="2970044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Pour basculer de l’un à l’autre</a:t>
            </a:r>
          </a:p>
        </p:txBody>
      </p:sp>
    </p:spTree>
    <p:extLst>
      <p:ext uri="{BB962C8B-B14F-4D97-AF65-F5344CB8AC3E}">
        <p14:creationId xmlns:p14="http://schemas.microsoft.com/office/powerpoint/2010/main" val="266187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Corpus </a:t>
            </a:r>
            <a:r>
              <a:rPr lang="fr-FR" dirty="0" err="1"/>
              <a:t>xml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9CC9-5E92-4EA2-85D0-66270C3BB504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56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1 : Balisage des textes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B112-57F1-4021-B24E-361FC63B4791}" type="datetime1">
              <a:rPr lang="fr-FR" smtClean="0"/>
              <a:t>20/01/2017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PERES LEBLANC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9C65-5E7F-4D02-A260-4684517C96EA}" type="slidenum">
              <a:rPr lang="fr-FR" smtClean="0"/>
              <a:t>9</a:t>
            </a:fld>
            <a:endParaRPr lang="fr-FR"/>
          </a:p>
        </p:txBody>
      </p:sp>
      <p:pic>
        <p:nvPicPr>
          <p:cNvPr id="1026" name="Picture 2" descr="balisage-x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022350"/>
            <a:ext cx="59150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038600" y="1950160"/>
            <a:ext cx="7853082" cy="523220"/>
            <a:chOff x="804125" y="4444365"/>
            <a:chExt cx="7853082" cy="523220"/>
          </a:xfrm>
        </p:grpSpPr>
        <p:cxnSp>
          <p:nvCxnSpPr>
            <p:cNvPr id="9" name="Connecteur droit avec flèche 8"/>
            <p:cNvCxnSpPr>
              <a:cxnSpLocks/>
            </p:cNvCxnSpPr>
            <p:nvPr/>
          </p:nvCxnSpPr>
          <p:spPr>
            <a:xfrm flipH="1">
              <a:off x="804125" y="4705975"/>
              <a:ext cx="1177077" cy="76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1890978" y="4444365"/>
              <a:ext cx="6766229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&lt;discours </a:t>
              </a:r>
              <a:r>
                <a:rPr lang="fr-FR" sz="2800" dirty="0" err="1"/>
                <a:t>loc</a:t>
              </a:r>
              <a:r>
                <a:rPr lang="fr-FR" sz="2800" dirty="0"/>
                <a:t>="</a:t>
              </a:r>
              <a:r>
                <a:rPr lang="fr-FR" sz="2800" dirty="0" err="1"/>
                <a:t>Eluard</a:t>
              </a:r>
              <a:r>
                <a:rPr lang="fr-FR" sz="2800" dirty="0"/>
                <a:t>" date="2013_12_23"  &gt;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26859" y="3891645"/>
            <a:ext cx="7853082" cy="523220"/>
            <a:chOff x="804125" y="4444365"/>
            <a:chExt cx="7853082" cy="523220"/>
          </a:xfrm>
        </p:grpSpPr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 flipH="1">
              <a:off x="804125" y="4705975"/>
              <a:ext cx="1177077" cy="76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890978" y="4444365"/>
              <a:ext cx="6766229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&lt;/discours&gt;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729156" y="2790097"/>
            <a:ext cx="2312054" cy="523220"/>
            <a:chOff x="804125" y="4444365"/>
            <a:chExt cx="2312054" cy="523220"/>
          </a:xfrm>
        </p:grpSpPr>
        <p:cxnSp>
          <p:nvCxnSpPr>
            <p:cNvPr id="17" name="Connecteur droit avec flèche 16"/>
            <p:cNvCxnSpPr>
              <a:cxnSpLocks/>
            </p:cNvCxnSpPr>
            <p:nvPr/>
          </p:nvCxnSpPr>
          <p:spPr>
            <a:xfrm flipH="1">
              <a:off x="804125" y="4705975"/>
              <a:ext cx="1177077" cy="76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890979" y="4444365"/>
              <a:ext cx="1225200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Texte…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114669" y="4797875"/>
            <a:ext cx="7853082" cy="523220"/>
            <a:chOff x="804125" y="4444365"/>
            <a:chExt cx="7853082" cy="523220"/>
          </a:xfrm>
        </p:grpSpPr>
        <p:cxnSp>
          <p:nvCxnSpPr>
            <p:cNvPr id="20" name="Connecteur droit avec flèche 19"/>
            <p:cNvCxnSpPr>
              <a:cxnSpLocks/>
            </p:cNvCxnSpPr>
            <p:nvPr/>
          </p:nvCxnSpPr>
          <p:spPr>
            <a:xfrm flipH="1">
              <a:off x="804125" y="4705975"/>
              <a:ext cx="1177077" cy="76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890978" y="4444365"/>
              <a:ext cx="6766229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&lt;discours </a:t>
              </a:r>
              <a:r>
                <a:rPr lang="fr-FR" sz="2800" dirty="0" err="1"/>
                <a:t>loc</a:t>
              </a:r>
              <a:r>
                <a:rPr lang="fr-FR" sz="2800" dirty="0"/>
                <a:t>=« Franc" date="2004_01_12"  &gt;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729156" y="5797035"/>
            <a:ext cx="2312054" cy="523220"/>
            <a:chOff x="804125" y="4444365"/>
            <a:chExt cx="2312054" cy="523220"/>
          </a:xfrm>
        </p:grpSpPr>
        <p:cxnSp>
          <p:nvCxnSpPr>
            <p:cNvPr id="23" name="Connecteur droit avec flèche 22"/>
            <p:cNvCxnSpPr>
              <a:cxnSpLocks/>
            </p:cNvCxnSpPr>
            <p:nvPr/>
          </p:nvCxnSpPr>
          <p:spPr>
            <a:xfrm flipH="1">
              <a:off x="804125" y="4705975"/>
              <a:ext cx="1177077" cy="7694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1890979" y="4444365"/>
              <a:ext cx="1225200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Texte…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80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Étiqueter un corpus xml&amp;quot;&quot;/&gt;&lt;property id=&quot;20307&quot; value=&quot;256&quot;/&gt;&lt;/object&gt;&lt;object type=&quot;3&quot; unique_id=&quot;11485&quot;&gt;&lt;property id=&quot;20148&quot; value=&quot;5&quot;/&gt;&lt;property id=&quot;20300&quot; value=&quot;Diapositive 2 - &amp;quot;Préparer le corpus&amp;quot;&quot;/&gt;&lt;property id=&quot;20307&quot; value=&quot;258&quot;/&gt;&lt;/object&gt;&lt;object type=&quot;3&quot; unique_id=&quot;11486&quot;&gt;&lt;property id=&quot;20148&quot; value=&quot;5&quot;/&gt;&lt;property id=&quot;20300&quot; value=&quot;Diapositive 3 - &amp;quot;Signes à vérifier&amp;quot;&quot;/&gt;&lt;property id=&quot;20307&quot; value=&quot;259&quot;/&gt;&lt;/object&gt;&lt;object type=&quot;3&quot; unique_id=&quot;11487&quot;&gt;&lt;property id=&quot;20148&quot; value=&quot;5&quot;/&gt;&lt;property id=&quot;20300&quot; value=&quot;Diapositive 4 - &amp;quot;Signes à vérifier&amp;quot;&quot;/&gt;&lt;property id=&quot;20307&quot; value=&quot;257&quot;/&gt;&lt;/object&gt;&lt;object type=&quot;3&quot; unique_id=&quot;11507&quot;&gt;&lt;property id=&quot;20148&quot; value=&quot;5&quot;/&gt;&lt;property id=&quot;20300&quot; value=&quot;Diapositive 5 - &amp;quot;tabulations&amp;quot;&quot;/&gt;&lt;property id=&quot;20307&quot; value=&quot;260&quot;/&gt;&lt;/object&gt;&lt;object type=&quot;3&quot; unique_id=&quot;11557&quot;&gt;&lt;property id=&quot;20148&quot; value=&quot;5&quot;/&gt;&lt;property id=&quot;20300&quot; value=&quot;Diapositive 6 - &amp;quot;Esperluette&amp;quot;&quot;/&gt;&lt;property id=&quot;20307&quot; value=&quot;261&quot;/&gt;&lt;/object&gt;&lt;object type=&quot;3&quot; unique_id=&quot;11558&quot;&gt;&lt;property id=&quot;20148&quot; value=&quot;5&quot;/&gt;&lt;property id=&quot;20300&quot; value=&quot;Diapositive 7 - &amp;quot;Format d’encodage&amp;quot;&quot;/&gt;&lt;property id=&quot;20307&quot; value=&quot;264&quot;/&gt;&lt;/object&gt;&lt;object type=&quot;3&quot; unique_id=&quot;11559&quot;&gt;&lt;property id=&quot;20148&quot; value=&quot;5&quot;/&gt;&lt;property id=&quot;20300&quot; value=&quot;Diapositive 8 - &amp;quot;Corpus xml&amp;quot;&quot;/&gt;&lt;property id=&quot;20307&quot; value=&quot;262&quot;/&gt;&lt;/object&gt;&lt;object type=&quot;3&quot; unique_id=&quot;11560&quot;&gt;&lt;property id=&quot;20148&quot; value=&quot;5&quot;/&gt;&lt;property id=&quot;20300&quot; value=&quot;Diapositive 9 - &amp;quot;Étape 1 : Balisage des textes&amp;quot;&quot;/&gt;&lt;property id=&quot;20307&quot; value=&quot;263&quot;/&gt;&lt;/object&gt;&lt;object type=&quot;3&quot; unique_id=&quot;11606&quot;&gt;&lt;property id=&quot;20148&quot; value=&quot;5&quot;/&gt;&lt;property id=&quot;20300&quot; value=&quot;Diapositive 11 - &amp;quot;Étiqueter avec Treetagger&amp;quot;&quot;/&gt;&lt;property id=&quot;20307&quot; value=&quot;266&quot;/&gt;&lt;/object&gt;&lt;object type=&quot;3&quot; unique_id=&quot;11659&quot;&gt;&lt;property id=&quot;20148&quot; value=&quot;5&quot;/&gt;&lt;property id=&quot;20300&quot; value=&quot;Diapositive 12 - &amp;quot;Treetagger (suite)&amp;quot;&quot;/&gt;&lt;property id=&quot;20307&quot; value=&quot;267&quot;/&gt;&lt;/object&gt;&lt;object type=&quot;3&quot; unique_id=&quot;11660&quot;&gt;&lt;property id=&quot;20148&quot; value=&quot;5&quot;/&gt;&lt;property id=&quot;20300&quot; value=&quot;Diapositive 14 - &amp;quot;Notepad++&amp;quot;&quot;/&gt;&lt;property id=&quot;20307&quot; value=&quot;268&quot;/&gt;&lt;/object&gt;&lt;object type=&quot;3&quot; unique_id=&quot;11766&quot;&gt;&lt;property id=&quot;20148&quot; value=&quot;5&quot;/&gt;&lt;property id=&quot;20300&quot; value=&quot;Diapositive 15 - &amp;quot;Ce que l’on veut obtenir&amp;quot;&quot;/&gt;&lt;property id=&quot;20307&quot; value=&quot;269&quot;/&gt;&lt;/object&gt;&lt;object type=&quot;3&quot; unique_id=&quot;11767&quot;&gt;&lt;property id=&quot;20148&quot; value=&quot;5&quot;/&gt;&lt;property id=&quot;20300&quot; value=&quot;Diapositive 16 - &amp;quot;Ce que l’on cherche&amp;quot;&quot;/&gt;&lt;property id=&quot;20307&quot; value=&quot;270&quot;/&gt;&lt;/object&gt;&lt;object type=&quot;3&quot; unique_id=&quot;11768&quot;&gt;&lt;property id=&quot;20148&quot; value=&quot;5&quot;/&gt;&lt;property id=&quot;20300&quot; value=&quot;Diapositive 17 - &amp;quot;Recherche&amp;quot;&quot;/&gt;&lt;property id=&quot;20307&quot; value=&quot;271&quot;/&gt;&lt;/object&gt;&lt;object type=&quot;3&quot; unique_id=&quot;11769&quot;&gt;&lt;property id=&quot;20148&quot; value=&quot;5&quot;/&gt;&lt;property id=&quot;20300&quot; value=&quot;Diapositive 18 - &amp;quot;Remplacer par&amp;quot;&quot;/&gt;&lt;property id=&quot;20307&quot; value=&quot;272&quot;/&gt;&lt;/object&gt;&lt;object type=&quot;3&quot; unique_id=&quot;11827&quot;&gt;&lt;property id=&quot;20148&quot; value=&quot;5&quot;/&gt;&lt;property id=&quot;20300&quot; value=&quot;Diapositive 19 - &amp;quot;Document final en xml&amp;quot;&quot;/&gt;&lt;property id=&quot;20307&quot; value=&quot;273&quot;/&gt;&lt;/object&gt;&lt;object type=&quot;3&quot; unique_id=&quot;11908&quot;&gt;&lt;property id=&quot;20148&quot; value=&quot;5&quot;/&gt;&lt;property id=&quot;20300&quot; value=&quot;Diapositive 10 - &amp;quot;Étape 2 : étiqueter le xml&amp;quot;&quot;/&gt;&lt;property id=&quot;20307&quot; value=&quot;275&quot;/&gt;&lt;/object&gt;&lt;object type=&quot;3&quot; unique_id=&quot;11909&quot;&gt;&lt;property id=&quot;20148&quot; value=&quot;5&quot;/&gt;&lt;property id=&quot;20300&quot; value=&quot;Diapositive 13 - &amp;quot;Étape 3 : transformer en xml&amp;quot;&quot;/&gt;&lt;property id=&quot;20307&quot; value=&quot;274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upe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ec" id="{757F4D88-0A66-446A-81C0-51BC06557876}" vid="{D0CAF9ED-CAFD-4756-8A51-C0505ED619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upec</Template>
  <TotalTime>1254</TotalTime>
  <Words>439</Words>
  <Application>Microsoft Office PowerPoint</Application>
  <PresentationFormat>Grand écran</PresentationFormat>
  <Paragraphs>144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Sans</vt:lpstr>
      <vt:lpstr>Times New Roman</vt:lpstr>
      <vt:lpstr>upec</vt:lpstr>
      <vt:lpstr>Étiqueter un corpus xml</vt:lpstr>
      <vt:lpstr>Préparer le corpus</vt:lpstr>
      <vt:lpstr>Signes à vérifier</vt:lpstr>
      <vt:lpstr>Signes à vérifier</vt:lpstr>
      <vt:lpstr>tabulations</vt:lpstr>
      <vt:lpstr>Esperluette</vt:lpstr>
      <vt:lpstr>Format d’encodage</vt:lpstr>
      <vt:lpstr>Corpus xml</vt:lpstr>
      <vt:lpstr>Étape 1 : Balisage des textes</vt:lpstr>
      <vt:lpstr>Étape 2 : étiqueter le xml</vt:lpstr>
      <vt:lpstr>Étiqueter avec Treetagger</vt:lpstr>
      <vt:lpstr>Treetagger (suite)</vt:lpstr>
      <vt:lpstr>Étape 3 : transformer en xml</vt:lpstr>
      <vt:lpstr>Notepad++</vt:lpstr>
      <vt:lpstr>Ce que l’on veut obtenir</vt:lpstr>
      <vt:lpstr>Ce que l’on cherche</vt:lpstr>
      <vt:lpstr>Recherche</vt:lpstr>
      <vt:lpstr>Remplacer par</vt:lpstr>
      <vt:lpstr>Document final en xml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un document destiné à être vu sur papier / sur écran</dc:title>
  <dc:creator>Marie PERES LEBLANC</dc:creator>
  <cp:lastModifiedBy>Jean-Marc Leblanc</cp:lastModifiedBy>
  <cp:revision>147</cp:revision>
  <dcterms:created xsi:type="dcterms:W3CDTF">2015-05-20T13:48:30Z</dcterms:created>
  <dcterms:modified xsi:type="dcterms:W3CDTF">2017-01-20T14:33:03Z</dcterms:modified>
</cp:coreProperties>
</file>